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5"/>
  </p:notesMasterIdLst>
  <p:sldIdLst>
    <p:sldId id="256" r:id="rId9"/>
    <p:sldId id="291" r:id="rId10"/>
    <p:sldId id="277" r:id="rId11"/>
    <p:sldId id="296" r:id="rId12"/>
    <p:sldId id="297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06EAC-A9D8-48EB-B4C0-8F3DAB3C73A2}" v="10" dt="2023-01-24T21:29:04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6" autoAdjust="0"/>
    <p:restoredTop sz="94660"/>
  </p:normalViewPr>
  <p:slideViewPr>
    <p:cSldViewPr snapToGrid="0">
      <p:cViewPr>
        <p:scale>
          <a:sx n="125" d="100"/>
          <a:sy n="125" d="100"/>
        </p:scale>
        <p:origin x="6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DBD06EAC-A9D8-48EB-B4C0-8F3DAB3C73A2}"/>
    <pc:docChg chg="undo custSel addSld delSld modSld">
      <pc:chgData name="Class, Caleb" userId="81c01ea6-bccc-4178-af5e-bb84e88c284b" providerId="ADAL" clId="{DBD06EAC-A9D8-48EB-B4C0-8F3DAB3C73A2}" dt="2023-01-24T21:29:04.704" v="563"/>
      <pc:docMkLst>
        <pc:docMk/>
      </pc:docMkLst>
      <pc:sldChg chg="modSp mod">
        <pc:chgData name="Class, Caleb" userId="81c01ea6-bccc-4178-af5e-bb84e88c284b" providerId="ADAL" clId="{DBD06EAC-A9D8-48EB-B4C0-8F3DAB3C73A2}" dt="2023-01-24T20:46:47.691" v="10" actId="20577"/>
        <pc:sldMkLst>
          <pc:docMk/>
          <pc:sldMk cId="2831391183" sldId="256"/>
        </pc:sldMkLst>
        <pc:spChg chg="mod">
          <ac:chgData name="Class, Caleb" userId="81c01ea6-bccc-4178-af5e-bb84e88c284b" providerId="ADAL" clId="{DBD06EAC-A9D8-48EB-B4C0-8F3DAB3C73A2}" dt="2023-01-24T20:46:47.691" v="10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add">
        <pc:chgData name="Class, Caleb" userId="81c01ea6-bccc-4178-af5e-bb84e88c284b" providerId="ADAL" clId="{DBD06EAC-A9D8-48EB-B4C0-8F3DAB3C73A2}" dt="2023-01-24T20:48:14.730" v="130"/>
        <pc:sldMkLst>
          <pc:docMk/>
          <pc:sldMk cId="3688446121" sldId="273"/>
        </pc:sldMkLst>
      </pc:sldChg>
      <pc:sldChg chg="modSp add mod modAnim">
        <pc:chgData name="Class, Caleb" userId="81c01ea6-bccc-4178-af5e-bb84e88c284b" providerId="ADAL" clId="{DBD06EAC-A9D8-48EB-B4C0-8F3DAB3C73A2}" dt="2023-01-24T21:14:10.454" v="514"/>
        <pc:sldMkLst>
          <pc:docMk/>
          <pc:sldMk cId="4176265996" sldId="277"/>
        </pc:sldMkLst>
        <pc:picChg chg="mod modCrop">
          <ac:chgData name="Class, Caleb" userId="81c01ea6-bccc-4178-af5e-bb84e88c284b" providerId="ADAL" clId="{DBD06EAC-A9D8-48EB-B4C0-8F3DAB3C73A2}" dt="2023-01-24T20:49:38.389" v="136" actId="732"/>
          <ac:picMkLst>
            <pc:docMk/>
            <pc:sldMk cId="4176265996" sldId="277"/>
            <ac:picMk id="9" creationId="{68B7044E-9F05-BC87-68E1-1F85F738CACA}"/>
          </ac:picMkLst>
        </pc:picChg>
        <pc:picChg chg="mod modCrop">
          <ac:chgData name="Class, Caleb" userId="81c01ea6-bccc-4178-af5e-bb84e88c284b" providerId="ADAL" clId="{DBD06EAC-A9D8-48EB-B4C0-8F3DAB3C73A2}" dt="2023-01-24T20:49:28.973" v="133" actId="732"/>
          <ac:picMkLst>
            <pc:docMk/>
            <pc:sldMk cId="4176265996" sldId="277"/>
            <ac:picMk id="11" creationId="{340B3A75-A260-94B2-33D5-15C75C260166}"/>
          </ac:picMkLst>
        </pc:picChg>
      </pc:sldChg>
      <pc:sldChg chg="modSp mod">
        <pc:chgData name="Class, Caleb" userId="81c01ea6-bccc-4178-af5e-bb84e88c284b" providerId="ADAL" clId="{DBD06EAC-A9D8-48EB-B4C0-8F3DAB3C73A2}" dt="2023-01-24T21:09:23.278" v="512" actId="20577"/>
        <pc:sldMkLst>
          <pc:docMk/>
          <pc:sldMk cId="1038086429" sldId="291"/>
        </pc:sldMkLst>
        <pc:spChg chg="mod">
          <ac:chgData name="Class, Caleb" userId="81c01ea6-bccc-4178-af5e-bb84e88c284b" providerId="ADAL" clId="{DBD06EAC-A9D8-48EB-B4C0-8F3DAB3C73A2}" dt="2023-01-24T21:09:23.278" v="512" actId="20577"/>
          <ac:spMkLst>
            <pc:docMk/>
            <pc:sldMk cId="1038086429" sldId="291"/>
            <ac:spMk id="3" creationId="{026C7F74-EA3C-31BB-49AD-C725839E6BF7}"/>
          </ac:spMkLst>
        </pc:spChg>
      </pc:sldChg>
      <pc:sldChg chg="del">
        <pc:chgData name="Class, Caleb" userId="81c01ea6-bccc-4178-af5e-bb84e88c284b" providerId="ADAL" clId="{DBD06EAC-A9D8-48EB-B4C0-8F3DAB3C73A2}" dt="2023-01-24T20:47:07.611" v="11" actId="47"/>
        <pc:sldMkLst>
          <pc:docMk/>
          <pc:sldMk cId="68233885" sldId="294"/>
        </pc:sldMkLst>
      </pc:sldChg>
      <pc:sldChg chg="modSp add mod">
        <pc:chgData name="Class, Caleb" userId="81c01ea6-bccc-4178-af5e-bb84e88c284b" providerId="ADAL" clId="{DBD06EAC-A9D8-48EB-B4C0-8F3DAB3C73A2}" dt="2023-01-24T21:23:29.795" v="527" actId="20577"/>
        <pc:sldMkLst>
          <pc:docMk/>
          <pc:sldMk cId="3448689307" sldId="296"/>
        </pc:sldMkLst>
        <pc:spChg chg="mod">
          <ac:chgData name="Class, Caleb" userId="81c01ea6-bccc-4178-af5e-bb84e88c284b" providerId="ADAL" clId="{DBD06EAC-A9D8-48EB-B4C0-8F3DAB3C73A2}" dt="2023-01-24T21:23:29.795" v="527" actId="20577"/>
          <ac:spMkLst>
            <pc:docMk/>
            <pc:sldMk cId="3448689307" sldId="296"/>
            <ac:spMk id="21" creationId="{35DE3660-F9F9-27C6-3F53-4A372C1062E0}"/>
          </ac:spMkLst>
        </pc:spChg>
        <pc:grpChg chg="mod">
          <ac:chgData name="Class, Caleb" userId="81c01ea6-bccc-4178-af5e-bb84e88c284b" providerId="ADAL" clId="{DBD06EAC-A9D8-48EB-B4C0-8F3DAB3C73A2}" dt="2023-01-24T20:50:05.198" v="138" actId="1076"/>
          <ac:grpSpMkLst>
            <pc:docMk/>
            <pc:sldMk cId="3448689307" sldId="296"/>
            <ac:grpSpMk id="6" creationId="{3C12C217-1CEF-7BA4-7647-6F39F0AC7794}"/>
          </ac:grpSpMkLst>
        </pc:grpChg>
        <pc:picChg chg="mod modCrop">
          <ac:chgData name="Class, Caleb" userId="81c01ea6-bccc-4178-af5e-bb84e88c284b" providerId="ADAL" clId="{DBD06EAC-A9D8-48EB-B4C0-8F3DAB3C73A2}" dt="2023-01-24T20:50:57.302" v="146" actId="732"/>
          <ac:picMkLst>
            <pc:docMk/>
            <pc:sldMk cId="3448689307" sldId="296"/>
            <ac:picMk id="7" creationId="{ADFEFFE2-AF7A-F282-7A90-3335205EDE82}"/>
          </ac:picMkLst>
        </pc:picChg>
        <pc:picChg chg="mod modCrop">
          <ac:chgData name="Class, Caleb" userId="81c01ea6-bccc-4178-af5e-bb84e88c284b" providerId="ADAL" clId="{DBD06EAC-A9D8-48EB-B4C0-8F3DAB3C73A2}" dt="2023-01-24T20:50:51.263" v="145" actId="732"/>
          <ac:picMkLst>
            <pc:docMk/>
            <pc:sldMk cId="3448689307" sldId="296"/>
            <ac:picMk id="8" creationId="{F0C3F390-3EAB-CB7D-BA1E-AC78D46B672F}"/>
          </ac:picMkLst>
        </pc:picChg>
        <pc:picChg chg="mod modCrop">
          <ac:chgData name="Class, Caleb" userId="81c01ea6-bccc-4178-af5e-bb84e88c284b" providerId="ADAL" clId="{DBD06EAC-A9D8-48EB-B4C0-8F3DAB3C73A2}" dt="2023-01-24T20:50:46.917" v="144" actId="732"/>
          <ac:picMkLst>
            <pc:docMk/>
            <pc:sldMk cId="3448689307" sldId="296"/>
            <ac:picMk id="9" creationId="{A9817544-9FCF-A516-3E61-84A58B764FC0}"/>
          </ac:picMkLst>
        </pc:picChg>
        <pc:picChg chg="mod modCrop">
          <ac:chgData name="Class, Caleb" userId="81c01ea6-bccc-4178-af5e-bb84e88c284b" providerId="ADAL" clId="{DBD06EAC-A9D8-48EB-B4C0-8F3DAB3C73A2}" dt="2023-01-24T20:50:40.089" v="143" actId="732"/>
          <ac:picMkLst>
            <pc:docMk/>
            <pc:sldMk cId="3448689307" sldId="296"/>
            <ac:picMk id="10" creationId="{6792F084-F09B-C88C-D206-FC17759D13A3}"/>
          </ac:picMkLst>
        </pc:picChg>
        <pc:picChg chg="mod modCrop">
          <ac:chgData name="Class, Caleb" userId="81c01ea6-bccc-4178-af5e-bb84e88c284b" providerId="ADAL" clId="{DBD06EAC-A9D8-48EB-B4C0-8F3DAB3C73A2}" dt="2023-01-24T20:50:36.761" v="142" actId="732"/>
          <ac:picMkLst>
            <pc:docMk/>
            <pc:sldMk cId="3448689307" sldId="296"/>
            <ac:picMk id="11" creationId="{AE26BF98-0690-1C04-812A-E396E4DCC41F}"/>
          </ac:picMkLst>
        </pc:picChg>
      </pc:sldChg>
      <pc:sldChg chg="del">
        <pc:chgData name="Class, Caleb" userId="81c01ea6-bccc-4178-af5e-bb84e88c284b" providerId="ADAL" clId="{DBD06EAC-A9D8-48EB-B4C0-8F3DAB3C73A2}" dt="2023-01-24T20:47:08.102" v="12" actId="47"/>
        <pc:sldMkLst>
          <pc:docMk/>
          <pc:sldMk cId="3512564293" sldId="296"/>
        </pc:sldMkLst>
      </pc:sldChg>
      <pc:sldChg chg="addSp delSp modSp new mod modAnim">
        <pc:chgData name="Class, Caleb" userId="81c01ea6-bccc-4178-af5e-bb84e88c284b" providerId="ADAL" clId="{DBD06EAC-A9D8-48EB-B4C0-8F3DAB3C73A2}" dt="2023-01-24T21:29:04.704" v="563"/>
        <pc:sldMkLst>
          <pc:docMk/>
          <pc:sldMk cId="1802622524" sldId="297"/>
        </pc:sldMkLst>
        <pc:spChg chg="mod">
          <ac:chgData name="Class, Caleb" userId="81c01ea6-bccc-4178-af5e-bb84e88c284b" providerId="ADAL" clId="{DBD06EAC-A9D8-48EB-B4C0-8F3DAB3C73A2}" dt="2023-01-24T20:54:12.472" v="206" actId="20577"/>
          <ac:spMkLst>
            <pc:docMk/>
            <pc:sldMk cId="1802622524" sldId="297"/>
            <ac:spMk id="2" creationId="{F49094C6-431D-7B3C-55CA-F258B718F7B5}"/>
          </ac:spMkLst>
        </pc:spChg>
        <pc:spChg chg="mod">
          <ac:chgData name="Class, Caleb" userId="81c01ea6-bccc-4178-af5e-bb84e88c284b" providerId="ADAL" clId="{DBD06EAC-A9D8-48EB-B4C0-8F3DAB3C73A2}" dt="2023-01-24T21:28:41.248" v="562" actId="20577"/>
          <ac:spMkLst>
            <pc:docMk/>
            <pc:sldMk cId="1802622524" sldId="297"/>
            <ac:spMk id="3" creationId="{58F35C66-CDBE-B99C-B8A3-A22487C4DBB6}"/>
          </ac:spMkLst>
        </pc:spChg>
        <pc:spChg chg="del">
          <ac:chgData name="Class, Caleb" userId="81c01ea6-bccc-4178-af5e-bb84e88c284b" providerId="ADAL" clId="{DBD06EAC-A9D8-48EB-B4C0-8F3DAB3C73A2}" dt="2023-01-24T20:57:41.451" v="207" actId="478"/>
          <ac:spMkLst>
            <pc:docMk/>
            <pc:sldMk cId="1802622524" sldId="297"/>
            <ac:spMk id="4" creationId="{4E8BD717-B9A2-BF8F-5791-8173141CD784}"/>
          </ac:spMkLst>
        </pc:spChg>
        <pc:spChg chg="add del">
          <ac:chgData name="Class, Caleb" userId="81c01ea6-bccc-4178-af5e-bb84e88c284b" providerId="ADAL" clId="{DBD06EAC-A9D8-48EB-B4C0-8F3DAB3C73A2}" dt="2023-01-24T20:59:47.861" v="439"/>
          <ac:spMkLst>
            <pc:docMk/>
            <pc:sldMk cId="1802622524" sldId="297"/>
            <ac:spMk id="6" creationId="{432FB29D-C782-08A5-E642-87493845130C}"/>
          </ac:spMkLst>
        </pc:spChg>
        <pc:spChg chg="add del mod">
          <ac:chgData name="Class, Caleb" userId="81c01ea6-bccc-4178-af5e-bb84e88c284b" providerId="ADAL" clId="{DBD06EAC-A9D8-48EB-B4C0-8F3DAB3C73A2}" dt="2023-01-24T20:59:55.390" v="443"/>
          <ac:spMkLst>
            <pc:docMk/>
            <pc:sldMk cId="1802622524" sldId="297"/>
            <ac:spMk id="7" creationId="{AAEBE653-58B5-9EC0-CF88-4485960D83D2}"/>
          </ac:spMkLst>
        </pc:spChg>
        <pc:spChg chg="add mod">
          <ac:chgData name="Class, Caleb" userId="81c01ea6-bccc-4178-af5e-bb84e88c284b" providerId="ADAL" clId="{DBD06EAC-A9D8-48EB-B4C0-8F3DAB3C73A2}" dt="2023-01-24T21:10:59.373" v="513"/>
          <ac:spMkLst>
            <pc:docMk/>
            <pc:sldMk cId="1802622524" sldId="297"/>
            <ac:spMk id="8" creationId="{BDDA023B-72C0-56DF-99A8-61D93DEFCEB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1/24/2023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1/24/2023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1/24/2023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1/24/2023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1/24/2023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1/24/2023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hrp259/2007/regression/storke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Correlation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Contrast correlation and regression.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cor</a:t>
            </a:r>
            <a:r>
              <a:rPr lang="en-US" dirty="0"/>
              <a:t>() and </a:t>
            </a:r>
            <a:r>
              <a:rPr lang="en-US" dirty="0" err="1"/>
              <a:t>cor.test</a:t>
            </a:r>
            <a:r>
              <a:rPr lang="en-US" dirty="0"/>
              <a:t>() to correlate two numeric variables.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the results of a correlation test.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&amp; Regression</a:t>
            </a:r>
            <a:endParaRPr lang="en-US" b="1" dirty="0"/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079F49F9-B589-70AE-F7A4-36FA5195B98C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68D13B-CAC1-EC2C-8AFB-D4615B3B1E6B}"/>
              </a:ext>
            </a:extLst>
          </p:cNvPr>
          <p:cNvSpPr txBox="1">
            <a:spLocks/>
          </p:cNvSpPr>
          <p:nvPr/>
        </p:nvSpPr>
        <p:spPr>
          <a:xfrm>
            <a:off x="839788" y="1158065"/>
            <a:ext cx="515778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latin typeface="+mj-lt"/>
              </a:rPr>
              <a:t>Correlation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742BF-C734-934B-0440-91B71BC561CA}"/>
              </a:ext>
            </a:extLst>
          </p:cNvPr>
          <p:cNvSpPr txBox="1">
            <a:spLocks/>
          </p:cNvSpPr>
          <p:nvPr/>
        </p:nvSpPr>
        <p:spPr>
          <a:xfrm>
            <a:off x="839788" y="1709159"/>
            <a:ext cx="5157787" cy="36845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strongly are they related?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7DE2D4-22F0-7A9C-D9DF-DAC468BAD725}"/>
              </a:ext>
            </a:extLst>
          </p:cNvPr>
          <p:cNvSpPr txBox="1">
            <a:spLocks/>
          </p:cNvSpPr>
          <p:nvPr/>
        </p:nvSpPr>
        <p:spPr>
          <a:xfrm>
            <a:off x="6172200" y="1158065"/>
            <a:ext cx="5183188" cy="8239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latin typeface="+mj-lt"/>
              </a:rPr>
              <a:t>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1449D7-8829-9B3F-5415-CDADE88FF3B3}"/>
              </a:ext>
            </a:extLst>
          </p:cNvPr>
          <p:cNvSpPr txBox="1">
            <a:spLocks/>
          </p:cNvSpPr>
          <p:nvPr/>
        </p:nvSpPr>
        <p:spPr>
          <a:xfrm>
            <a:off x="6172200" y="1709159"/>
            <a:ext cx="5183188" cy="36845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 one variable from the other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7044E-9F05-BC87-68E1-1F85F738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2" t="1021" b="5718"/>
          <a:stretch/>
        </p:blipFill>
        <p:spPr>
          <a:xfrm>
            <a:off x="6940548" y="2995612"/>
            <a:ext cx="3975599" cy="3233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53090E-F5F5-DCB3-7A21-2356FE75D657}"/>
              </a:ext>
            </a:extLst>
          </p:cNvPr>
          <p:cNvSpPr txBox="1"/>
          <p:nvPr/>
        </p:nvSpPr>
        <p:spPr>
          <a:xfrm>
            <a:off x="8180222" y="5040049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-0.36 + 0.42x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B3A75-A260-94B2-33D5-15C75C260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2" t="1021" b="5718"/>
          <a:stretch/>
        </p:blipFill>
        <p:spPr>
          <a:xfrm>
            <a:off x="1454149" y="2995612"/>
            <a:ext cx="3975599" cy="3233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BDBC8-5DCC-3EDE-107F-23EC604ACACA}"/>
              </a:ext>
            </a:extLst>
          </p:cNvPr>
          <p:cNvSpPr txBox="1"/>
          <p:nvPr/>
        </p:nvSpPr>
        <p:spPr>
          <a:xfrm>
            <a:off x="2661165" y="5156021"/>
            <a:ext cx="111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</a:t>
            </a:r>
            <a:r>
              <a:rPr lang="en-US" dirty="0"/>
              <a:t> = 0.96</a:t>
            </a:r>
          </a:p>
        </p:txBody>
      </p:sp>
    </p:spTree>
    <p:extLst>
      <p:ext uri="{BB962C8B-B14F-4D97-AF65-F5344CB8AC3E}">
        <p14:creationId xmlns:p14="http://schemas.microsoft.com/office/powerpoint/2010/main" val="41762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4E2D-50D2-6E2F-1856-A97873F4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2573E-2122-EDE2-9F66-E662A010F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12C217-1CEF-7BA4-7647-6F39F0AC7794}"/>
              </a:ext>
            </a:extLst>
          </p:cNvPr>
          <p:cNvGrpSpPr/>
          <p:nvPr/>
        </p:nvGrpSpPr>
        <p:grpSpPr>
          <a:xfrm>
            <a:off x="145506" y="1675538"/>
            <a:ext cx="11907948" cy="2675778"/>
            <a:chOff x="-1305431" y="1951873"/>
            <a:chExt cx="13497431" cy="3248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FEFFE2-AF7A-F282-7A90-3335205ED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41" t="1458" b="5305"/>
            <a:stretch/>
          </p:blipFill>
          <p:spPr>
            <a:xfrm>
              <a:off x="9516184" y="1967148"/>
              <a:ext cx="2675816" cy="3232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C3F390-3EAB-CB7D-BA1E-AC78D46B6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35" t="1017" b="5838"/>
            <a:stretch/>
          </p:blipFill>
          <p:spPr>
            <a:xfrm>
              <a:off x="6834385" y="1951873"/>
              <a:ext cx="2681799" cy="32297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817544-9FCF-A516-3E61-84A58B764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35" t="1017" b="5838"/>
            <a:stretch/>
          </p:blipFill>
          <p:spPr>
            <a:xfrm>
              <a:off x="4085206" y="1951873"/>
              <a:ext cx="2681801" cy="32297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92F084-F09B-C88C-D206-FC17759D1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93" t="1016" b="5305"/>
            <a:stretch/>
          </p:blipFill>
          <p:spPr>
            <a:xfrm>
              <a:off x="1378949" y="1951873"/>
              <a:ext cx="2706256" cy="3248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26BF98-0690-1C04-812A-E396E4DCC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30" t="1016" b="5305"/>
            <a:stretch/>
          </p:blipFill>
          <p:spPr>
            <a:xfrm>
              <a:off x="-1305431" y="1951873"/>
              <a:ext cx="2713865" cy="3248199"/>
            </a:xfrm>
            <a:prstGeom prst="rect">
              <a:avLst/>
            </a:prstGeom>
          </p:spPr>
        </p:pic>
      </p:grpSp>
      <p:sp>
        <p:nvSpPr>
          <p:cNvPr id="12" name="Left-Right Arrow 9">
            <a:extLst>
              <a:ext uri="{FF2B5EF4-FFF2-40B4-BE49-F238E27FC236}">
                <a16:creationId xmlns:a16="http://schemas.microsoft.com/office/drawing/2014/main" id="{31CB615A-F8E0-0DD0-1EA9-B97BD2A68F04}"/>
              </a:ext>
            </a:extLst>
          </p:cNvPr>
          <p:cNvSpPr/>
          <p:nvPr/>
        </p:nvSpPr>
        <p:spPr>
          <a:xfrm>
            <a:off x="1311564" y="4486204"/>
            <a:ext cx="9698182" cy="2994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9C1EF-AA1F-6BC9-903F-46E77BFA3DEC}"/>
              </a:ext>
            </a:extLst>
          </p:cNvPr>
          <p:cNvSpPr txBox="1"/>
          <p:nvPr/>
        </p:nvSpPr>
        <p:spPr>
          <a:xfrm>
            <a:off x="976745" y="1331459"/>
            <a:ext cx="89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cor</a:t>
            </a:r>
            <a:r>
              <a:rPr lang="en-US" b="1" dirty="0"/>
              <a:t> = 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7C72C-F85F-B865-86C8-FE6E243AD8BF}"/>
              </a:ext>
            </a:extLst>
          </p:cNvPr>
          <p:cNvSpPr txBox="1"/>
          <p:nvPr/>
        </p:nvSpPr>
        <p:spPr>
          <a:xfrm>
            <a:off x="10558044" y="1306207"/>
            <a:ext cx="82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cor</a:t>
            </a:r>
            <a:r>
              <a:rPr lang="en-US" b="1" dirty="0"/>
              <a:t> =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DDD3A-6359-5930-2D3F-44ABD2C77938}"/>
              </a:ext>
            </a:extLst>
          </p:cNvPr>
          <p:cNvSpPr txBox="1"/>
          <p:nvPr/>
        </p:nvSpPr>
        <p:spPr>
          <a:xfrm>
            <a:off x="5771221" y="1318789"/>
            <a:ext cx="82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cor</a:t>
            </a:r>
            <a:r>
              <a:rPr lang="en-US" b="1" dirty="0"/>
              <a:t>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FE64C-2CE8-1CA3-ADAF-E233BC0C79D5}"/>
              </a:ext>
            </a:extLst>
          </p:cNvPr>
          <p:cNvSpPr txBox="1"/>
          <p:nvPr/>
        </p:nvSpPr>
        <p:spPr>
          <a:xfrm>
            <a:off x="8137208" y="1324679"/>
            <a:ext cx="10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cor</a:t>
            </a:r>
            <a:r>
              <a:rPr lang="en-US" b="1" dirty="0"/>
              <a:t> = 0.5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8876A-A75A-A79C-BE0A-58ED863AE6B7}"/>
              </a:ext>
            </a:extLst>
          </p:cNvPr>
          <p:cNvSpPr txBox="1"/>
          <p:nvPr/>
        </p:nvSpPr>
        <p:spPr>
          <a:xfrm>
            <a:off x="3264245" y="1331459"/>
            <a:ext cx="107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cor</a:t>
            </a:r>
            <a:r>
              <a:rPr lang="en-US" b="1" dirty="0"/>
              <a:t> = -0.5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F84907-84F5-E4A3-5190-C3A8C0212B41}"/>
              </a:ext>
            </a:extLst>
          </p:cNvPr>
          <p:cNvSpPr txBox="1"/>
          <p:nvPr/>
        </p:nvSpPr>
        <p:spPr>
          <a:xfrm>
            <a:off x="433277" y="4785623"/>
            <a:ext cx="20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Strong negative correlation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FB135A-442C-5BC8-D6F7-28EB9035694B}"/>
              </a:ext>
            </a:extLst>
          </p:cNvPr>
          <p:cNvSpPr txBox="1"/>
          <p:nvPr/>
        </p:nvSpPr>
        <p:spPr>
          <a:xfrm>
            <a:off x="5120409" y="4785623"/>
            <a:ext cx="208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correlation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71BC5-F9BE-18F9-FC36-35D689094B42}"/>
              </a:ext>
            </a:extLst>
          </p:cNvPr>
          <p:cNvSpPr txBox="1"/>
          <p:nvPr/>
        </p:nvSpPr>
        <p:spPr>
          <a:xfrm>
            <a:off x="9832854" y="4785623"/>
            <a:ext cx="20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Strong positive correlation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DE3660-F9F9-27C6-3F53-4A372C1062E0}"/>
              </a:ext>
            </a:extLst>
          </p:cNvPr>
          <p:cNvSpPr txBox="1"/>
          <p:nvPr/>
        </p:nvSpPr>
        <p:spPr>
          <a:xfrm>
            <a:off x="147781" y="5584371"/>
            <a:ext cx="10128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</a:t>
            </a:r>
            <a:r>
              <a:rPr lang="en-US" dirty="0"/>
              <a:t> says how well the dots fit on the trendline – </a:t>
            </a:r>
            <a:r>
              <a:rPr lang="en-US" i="1" dirty="0"/>
              <a:t>“If I know one number, can I guess the other?”</a:t>
            </a:r>
          </a:p>
          <a:p>
            <a:r>
              <a:rPr lang="en-US" b="1" i="1" dirty="0"/>
              <a:t>It does not</a:t>
            </a:r>
            <a:r>
              <a:rPr lang="en-US" b="1" dirty="0"/>
              <a:t> </a:t>
            </a:r>
            <a:r>
              <a:rPr lang="en-US" dirty="0"/>
              <a:t>say anything about the slope (except if it goes up or down). </a:t>
            </a:r>
          </a:p>
          <a:p>
            <a:endParaRPr lang="en-US" i="1" dirty="0"/>
          </a:p>
          <a:p>
            <a:r>
              <a:rPr lang="en-US" dirty="0"/>
              <a:t>Another way: Spearman’s method </a:t>
            </a:r>
            <a:r>
              <a:rPr lang="en-US" i="1" dirty="0"/>
              <a:t> </a:t>
            </a:r>
            <a:r>
              <a:rPr lang="en-US" dirty="0"/>
              <a:t>(Optional)</a:t>
            </a:r>
            <a:endParaRPr lang="en-US" i="1" dirty="0"/>
          </a:p>
          <a:p>
            <a:endParaRPr lang="en-US" i="1" dirty="0"/>
          </a:p>
        </p:txBody>
      </p:sp>
      <p:sp>
        <p:nvSpPr>
          <p:cNvPr id="22" name="Slide Number Placeholder 10">
            <a:extLst>
              <a:ext uri="{FF2B5EF4-FFF2-40B4-BE49-F238E27FC236}">
                <a16:creationId xmlns:a16="http://schemas.microsoft.com/office/drawing/2014/main" id="{DF9E9A6A-07BC-C0DE-37A4-1FD11A6C044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68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94C6-431D-7B3C-55CA-F258B718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correlation test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5C66-CDBE-B99C-B8A3-A22487C4D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 err="1"/>
              <a:t>cor</a:t>
            </a:r>
            <a:r>
              <a:rPr lang="en-US" dirty="0"/>
              <a:t>() just gives you the correlation coefficient.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(vector1, vector2)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0.3167609</a:t>
            </a:r>
            <a:endParaRPr lang="en-US" dirty="0"/>
          </a:p>
          <a:p>
            <a:r>
              <a:rPr lang="en-US" dirty="0" err="1"/>
              <a:t>cor.test</a:t>
            </a:r>
            <a:r>
              <a:rPr lang="en-US" dirty="0"/>
              <a:t>() conducts a statistical test for the correlation.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(vector1, vector2) </a:t>
            </a: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 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data:  vector1 and vector2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 = 1.9208,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df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48, p-value = 0.0407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alternative hypothesis: true correlation is not equal to 0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95 percent confidence interval: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0.0462619  0.6659353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sample estimates: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marR="0" indent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0.3167609 </a:t>
            </a:r>
            <a:endParaRPr lang="en-US" sz="1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3D947-F162-54FA-A44C-09010817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BDDA023B-72C0-56DF-99A8-61D93DEFCEB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62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Doesn’t Imply Causation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6100CA-4E6A-8C89-3745-A6B7A0B5D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The two variables are related, but what does that mean?</a:t>
            </a:r>
          </a:p>
          <a:p>
            <a:r>
              <a:rPr lang="en-US" dirty="0"/>
              <a:t>It </a:t>
            </a:r>
            <a:r>
              <a:rPr lang="en-US" b="1" dirty="0"/>
              <a:t>might</a:t>
            </a:r>
            <a:r>
              <a:rPr lang="en-US" dirty="0"/>
              <a:t> mean that one causes the other one</a:t>
            </a:r>
          </a:p>
          <a:p>
            <a:r>
              <a:rPr lang="en-US" dirty="0"/>
              <a:t>Or maybe another variable causes both of them!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75220-A0CA-936F-A843-CCB1D0372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256" y="2869390"/>
            <a:ext cx="4166361" cy="3720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0A17A6-73E5-BD2E-BA4C-D297201A0FAC}"/>
              </a:ext>
            </a:extLst>
          </p:cNvPr>
          <p:cNvSpPr txBox="1"/>
          <p:nvPr/>
        </p:nvSpPr>
        <p:spPr>
          <a:xfrm>
            <a:off x="1188898" y="3635634"/>
            <a:ext cx="464906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Example</a:t>
            </a:r>
          </a:p>
          <a:p>
            <a:r>
              <a:rPr lang="en-US" sz="2200" dirty="0"/>
              <a:t>In Germany, birth rates were found to be higher in years when more storks were counted.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More storks cause higher birthrates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Storks deliver babies!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62673-9E6F-B21A-6440-95286E78AC20}"/>
              </a:ext>
            </a:extLst>
          </p:cNvPr>
          <p:cNvSpPr txBox="1"/>
          <p:nvPr/>
        </p:nvSpPr>
        <p:spPr>
          <a:xfrm>
            <a:off x="0" y="6194669"/>
            <a:ext cx="650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“New Evidence for the Theory of the Stork.”</a:t>
            </a:r>
          </a:p>
          <a:p>
            <a:r>
              <a:rPr lang="en-US" dirty="0">
                <a:hlinkClick r:id="rId3"/>
              </a:rPr>
              <a:t>https://web.stanford.edu/class/hrp259/2007/regression/storke.pdf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46121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453</TotalTime>
  <Words>319</Words>
  <Application>Microsoft Office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Courier New</vt:lpstr>
      <vt:lpstr>Georgia</vt:lpstr>
      <vt:lpstr>Helvetica</vt:lpstr>
      <vt:lpstr>Wingdings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Correlation</vt:lpstr>
      <vt:lpstr>Learning Objectives</vt:lpstr>
      <vt:lpstr>Correlation &amp; Regression</vt:lpstr>
      <vt:lpstr>Correlation</vt:lpstr>
      <vt:lpstr>A correlation test in R</vt:lpstr>
      <vt:lpstr>Correlation Doesn’t Imply Causation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4</cp:revision>
  <dcterms:created xsi:type="dcterms:W3CDTF">2022-04-15T15:55:21Z</dcterms:created>
  <dcterms:modified xsi:type="dcterms:W3CDTF">2023-01-24T21:29:13Z</dcterms:modified>
</cp:coreProperties>
</file>